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8" r:id="rId3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0B"/>
    <a:srgbClr val="2AF63D"/>
    <a:srgbClr val="FDB5DB"/>
    <a:srgbClr val="2EF28B"/>
    <a:srgbClr val="B7F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660"/>
  </p:normalViewPr>
  <p:slideViewPr>
    <p:cSldViewPr snapToGrid="0">
      <p:cViewPr varScale="1">
        <p:scale>
          <a:sx n="80" d="100"/>
          <a:sy n="80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k okd" userId="0ccd5331002f0fc3" providerId="LiveId" clId="{D73190D8-7FAE-4C46-B3F6-99AEDF0278EB}"/>
    <pc:docChg chg="undo custSel modSld">
      <pc:chgData name="yuk okd" userId="0ccd5331002f0fc3" providerId="LiveId" clId="{D73190D8-7FAE-4C46-B3F6-99AEDF0278EB}" dt="2024-12-25T22:29:43.125" v="0" actId="478"/>
      <pc:docMkLst>
        <pc:docMk/>
      </pc:docMkLst>
      <pc:sldChg chg="addSp mod">
        <pc:chgData name="yuk okd" userId="0ccd5331002f0fc3" providerId="LiveId" clId="{D73190D8-7FAE-4C46-B3F6-99AEDF0278EB}" dt="2024-12-25T22:29:43.125" v="0" actId="478"/>
        <pc:sldMkLst>
          <pc:docMk/>
          <pc:sldMk cId="2998343472" sldId="256"/>
        </pc:sldMkLst>
        <pc:picChg chg="add">
          <ac:chgData name="yuk okd" userId="0ccd5331002f0fc3" providerId="LiveId" clId="{D73190D8-7FAE-4C46-B3F6-99AEDF0278EB}" dt="2024-12-25T22:29:43.125" v="0" actId="478"/>
          <ac:picMkLst>
            <pc:docMk/>
            <pc:sldMk cId="2998343472" sldId="256"/>
            <ac:picMk id="25" creationId="{BE207DCB-2D91-F288-CFC3-22C9C05373B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6010" tIns="48005" rIns="96010" bIns="48005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12"/>
          </a:xfrm>
          <a:prstGeom prst="rect">
            <a:avLst/>
          </a:prstGeom>
        </p:spPr>
        <p:txBody>
          <a:bodyPr vert="horz" lIns="96010" tIns="48005" rIns="96010" bIns="48005" rtlCol="0"/>
          <a:lstStyle>
            <a:lvl1pPr algn="r">
              <a:defRPr sz="1300"/>
            </a:lvl1pPr>
          </a:lstStyle>
          <a:p>
            <a:fld id="{3FDBA1E1-CF5A-437D-A7B8-FC37D8478962}" type="datetimeFigureOut">
              <a:rPr kumimoji="1" lang="ja-JP" altLang="en-US" smtClean="0"/>
              <a:t>2025/2/25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10" tIns="48005" rIns="96010" bIns="4800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6010" tIns="48005" rIns="96010" bIns="4800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6010" tIns="48005" rIns="96010" bIns="48005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4" y="9446678"/>
            <a:ext cx="2971800" cy="499011"/>
          </a:xfrm>
          <a:prstGeom prst="rect">
            <a:avLst/>
          </a:prstGeom>
        </p:spPr>
        <p:txBody>
          <a:bodyPr vert="horz" lIns="96010" tIns="48005" rIns="96010" bIns="48005" rtlCol="0" anchor="b"/>
          <a:lstStyle>
            <a:lvl1pPr algn="r">
              <a:defRPr sz="1300"/>
            </a:lvl1pPr>
          </a:lstStyle>
          <a:p>
            <a:fld id="{468CE336-6429-49D0-9CD0-75967D2FF6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1455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A805-9BDA-4BF5-B47D-CB871F7ED3B6}" type="datetimeFigureOut">
              <a:rPr kumimoji="1" lang="ja-JP" altLang="en-US" smtClean="0"/>
              <a:t>2025/2/25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C9-1BA3-4342-89CA-4B37D1C1B3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2379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A805-9BDA-4BF5-B47D-CB871F7ED3B6}" type="datetimeFigureOut">
              <a:rPr kumimoji="1" lang="ja-JP" altLang="en-US" smtClean="0"/>
              <a:t>2025/2/25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C9-1BA3-4342-89CA-4B37D1C1B3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92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A805-9BDA-4BF5-B47D-CB871F7ED3B6}" type="datetimeFigureOut">
              <a:rPr kumimoji="1" lang="ja-JP" altLang="en-US" smtClean="0"/>
              <a:t>2025/2/25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C9-1BA3-4342-89CA-4B37D1C1B3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145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A805-9BDA-4BF5-B47D-CB871F7ED3B6}" type="datetimeFigureOut">
              <a:rPr kumimoji="1" lang="ja-JP" altLang="en-US" smtClean="0"/>
              <a:t>2025/2/25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C9-1BA3-4342-89CA-4B37D1C1B3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362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A805-9BDA-4BF5-B47D-CB871F7ED3B6}" type="datetimeFigureOut">
              <a:rPr kumimoji="1" lang="ja-JP" altLang="en-US" smtClean="0"/>
              <a:t>2025/2/25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C9-1BA3-4342-89CA-4B37D1C1B3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954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A805-9BDA-4BF5-B47D-CB871F7ED3B6}" type="datetimeFigureOut">
              <a:rPr kumimoji="1" lang="ja-JP" altLang="en-US" smtClean="0"/>
              <a:t>2025/2/25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C9-1BA3-4342-89CA-4B37D1C1B3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83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A805-9BDA-4BF5-B47D-CB871F7ED3B6}" type="datetimeFigureOut">
              <a:rPr kumimoji="1" lang="ja-JP" altLang="en-US" smtClean="0"/>
              <a:t>2025/2/25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C9-1BA3-4342-89CA-4B37D1C1B3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2450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A805-9BDA-4BF5-B47D-CB871F7ED3B6}" type="datetimeFigureOut">
              <a:rPr kumimoji="1" lang="ja-JP" altLang="en-US" smtClean="0"/>
              <a:t>2025/2/25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C9-1BA3-4342-89CA-4B37D1C1B3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743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A805-9BDA-4BF5-B47D-CB871F7ED3B6}" type="datetimeFigureOut">
              <a:rPr kumimoji="1" lang="ja-JP" altLang="en-US" smtClean="0"/>
              <a:t>2025/2/25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C9-1BA3-4342-89CA-4B37D1C1B3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5748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A805-9BDA-4BF5-B47D-CB871F7ED3B6}" type="datetimeFigureOut">
              <a:rPr kumimoji="1" lang="ja-JP" altLang="en-US" smtClean="0"/>
              <a:t>2025/2/25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C9-1BA3-4342-89CA-4B37D1C1B3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26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A805-9BDA-4BF5-B47D-CB871F7ED3B6}" type="datetimeFigureOut">
              <a:rPr kumimoji="1" lang="ja-JP" altLang="en-US" smtClean="0"/>
              <a:t>2025/2/25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C9-1BA3-4342-89CA-4B37D1C1B3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56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5A805-9BDA-4BF5-B47D-CB871F7ED3B6}" type="datetimeFigureOut">
              <a:rPr kumimoji="1" lang="ja-JP" altLang="en-US" smtClean="0"/>
              <a:t>2025/2/25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F9CC9-1BA3-4342-89CA-4B37D1C1B3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22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uryoirasuto.yenisezondizi.com/3051468635233411483/%E3%81%8B%E3%82%8F%E3%81%84%E3%81%84%E8%8F%9C%E3%81%AE%E8%8A%B1-%E5%86%AC%E6%98%A52%E6%9C%885%E6%9C%88%E8%8A%B1%E3%83%95%E3%83%AC%E3%83%BC%E3%83%A0%E7%84%A1%E6%96%99%E3%82%A4%E3%83%A9%E3%82%B9.html" TargetMode="External"/><Relationship Id="rId7" Type="http://schemas.openxmlformats.org/officeDocument/2006/relationships/hyperlink" Target="https://jpdiamukpictpsbl.blogspot.com/2021/06/70-225665.html" TargetMode="External"/><Relationship Id="rId12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hyperlink" Target="https://tegakisozai.com/archives/tag/%E3%81%BF%E3%81%A4%E3%81%B0%E3%81%A1" TargetMode="External"/><Relationship Id="rId5" Type="http://schemas.openxmlformats.org/officeDocument/2006/relationships/hyperlink" Target="https://www.sozailab.jp/sozai/detail/233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jpg"/><Relationship Id="rId9" Type="http://schemas.openxmlformats.org/officeDocument/2006/relationships/hyperlink" Target="https://seikyouiku-illust.com/%E3%80%90asta%E3%82%B3%E3%83%A9%E3%83%9C%E3%80%91%E6%B0%B4%E7%AD%92%E3%82%84%E5%B8%BD%E5%AD%90%E3%82%92%E6%8C%81%E3%81%A3%E3%81%A6%E9%81%A0%E8%B6%B3%E3%81%97%E3%81%A6%E3%81%84%E3%82%8B%E3%81%93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1.png"/><Relationship Id="rId3" Type="http://schemas.openxmlformats.org/officeDocument/2006/relationships/hyperlink" Target="https://jpdiamukpictpsbl.blogspot.com/2021/06/70-225665.html" TargetMode="External"/><Relationship Id="rId7" Type="http://schemas.openxmlformats.org/officeDocument/2006/relationships/hyperlink" Target="https://illust8.com/contents/1282" TargetMode="External"/><Relationship Id="rId12" Type="http://schemas.openxmlformats.org/officeDocument/2006/relationships/hyperlink" Target="https://knsoza1.com/3291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hyperlink" Target="https://muryoirasuto.yenisezondizi.com/3051468635233411483/%E3%81%8B%E3%82%8F%E3%81%84%E3%81%84%E8%8F%9C%E3%81%AE%E8%8A%B1-%E5%86%AC%E6%98%A52%E6%9C%885%E6%9C%88%E8%8A%B1%E3%83%95%E3%83%AC%E3%83%BC%E3%83%A0%E7%84%A1%E6%96%99%E3%82%A4%E3%83%A9%E3%82%B9.html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1.png"/><Relationship Id="rId9" Type="http://schemas.openxmlformats.org/officeDocument/2006/relationships/hyperlink" Target="https://www.ac-illust.com/main/search_result.php?word=%E6%BA%96%E5%82%99%E4%B8%AD" TargetMode="External"/><Relationship Id="rId14" Type="http://schemas.openxmlformats.org/officeDocument/2006/relationships/hyperlink" Target="https://45jp.net/undoukai-tanosii-ouen-onnanok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>
            <a:extLst>
              <a:ext uri="{FF2B5EF4-FFF2-40B4-BE49-F238E27FC236}">
                <a16:creationId xmlns:a16="http://schemas.microsoft.com/office/drawing/2014/main" id="{BA3960D8-FE4B-C2C4-2EF3-19B20B5A6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60198" y="1330790"/>
            <a:ext cx="2384404" cy="177444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BC2AF648-D5BF-6B27-811D-92791C133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9689" y="1358059"/>
            <a:ext cx="2384404" cy="177444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F7C42B3-137F-82FA-22AF-69AEAB6AE9AB}"/>
              </a:ext>
            </a:extLst>
          </p:cNvPr>
          <p:cNvSpPr txBox="1"/>
          <p:nvPr/>
        </p:nvSpPr>
        <p:spPr>
          <a:xfrm>
            <a:off x="-88244" y="3059292"/>
            <a:ext cx="84708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/>
              <a:t>【</a:t>
            </a:r>
            <a:r>
              <a:rPr lang="ja-JP" altLang="en-US" sz="1600" b="1" dirty="0"/>
              <a:t>健康・生活</a:t>
            </a:r>
            <a:r>
              <a:rPr lang="en-US" altLang="ja-JP" sz="1600" b="1" dirty="0"/>
              <a:t>】</a:t>
            </a:r>
            <a:r>
              <a:rPr lang="ja-JP" altLang="en-US" sz="1600" b="1" dirty="0"/>
              <a:t>　検温・手洗い・トイレ指導を徹底しています</a:t>
            </a:r>
            <a:endParaRPr lang="en-US" altLang="ja-JP" sz="1600" b="1" dirty="0"/>
          </a:p>
          <a:p>
            <a:endParaRPr lang="en-US" altLang="ja-JP" sz="1600" b="1" dirty="0"/>
          </a:p>
          <a:p>
            <a:r>
              <a:rPr lang="en-US" altLang="ja-JP" sz="1600" b="1" dirty="0"/>
              <a:t>【</a:t>
            </a:r>
            <a:r>
              <a:rPr lang="ja-JP" altLang="en-US" sz="1600" b="1" dirty="0"/>
              <a:t>運動・感覚</a:t>
            </a:r>
            <a:r>
              <a:rPr lang="en-US" altLang="ja-JP" sz="1600" b="1" dirty="0"/>
              <a:t>】</a:t>
            </a:r>
            <a:r>
              <a:rPr lang="ja-JP" altLang="en-US" sz="1600" b="1" dirty="0"/>
              <a:t>　ボール遊び・体操等で楽しみます</a:t>
            </a:r>
            <a:endParaRPr lang="en-US" altLang="ja-JP" sz="1600" b="1" dirty="0"/>
          </a:p>
          <a:p>
            <a:endParaRPr lang="en-US" altLang="ja-JP" sz="1600" b="1" dirty="0"/>
          </a:p>
          <a:p>
            <a:r>
              <a:rPr lang="en-US" altLang="ja-JP" sz="1600" b="1" dirty="0"/>
              <a:t>【</a:t>
            </a:r>
            <a:r>
              <a:rPr lang="ja-JP" altLang="en-US" sz="1600" b="1" dirty="0"/>
              <a:t>人間関係・社会性</a:t>
            </a:r>
            <a:r>
              <a:rPr lang="en-US" altLang="ja-JP" sz="1600" b="1" dirty="0"/>
              <a:t>】</a:t>
            </a:r>
            <a:r>
              <a:rPr lang="ja-JP" altLang="en-US" sz="1600" b="1" dirty="0"/>
              <a:t>　</a:t>
            </a:r>
            <a:endParaRPr lang="en-US" altLang="ja-JP" sz="1600" b="1" dirty="0"/>
          </a:p>
          <a:p>
            <a:r>
              <a:rPr lang="ja-JP" altLang="en-US" sz="1600" b="1" dirty="0"/>
              <a:t>　☆「クイズに最後まで参加をして、答えたら</a:t>
            </a:r>
            <a:r>
              <a:rPr lang="en-US" altLang="ja-JP" sz="1600" b="1" dirty="0"/>
              <a:t>1</a:t>
            </a:r>
            <a:r>
              <a:rPr lang="ja-JP" altLang="en-US" sz="1600" b="1" dirty="0"/>
              <a:t>ポイント」の</a:t>
            </a:r>
            <a:endParaRPr lang="en-US" altLang="ja-JP" sz="1600" b="1" dirty="0"/>
          </a:p>
          <a:p>
            <a:r>
              <a:rPr lang="ja-JP" altLang="en-US" sz="1600" b="1" dirty="0"/>
              <a:t>　　　ルールで、マナークイズを出します</a:t>
            </a:r>
            <a:endParaRPr lang="en-US" altLang="ja-JP" sz="1600" b="1" dirty="0"/>
          </a:p>
          <a:p>
            <a:endParaRPr lang="en-US" altLang="ja-JP" sz="1600" b="1" dirty="0"/>
          </a:p>
          <a:p>
            <a:r>
              <a:rPr lang="ja-JP" altLang="en-US" sz="1600" b="1" dirty="0"/>
              <a:t>　☆自由時間で他者との関わり、コミュニケーションをとります</a:t>
            </a:r>
            <a:endParaRPr lang="en-US" altLang="ja-JP" sz="1600" b="1" dirty="0"/>
          </a:p>
          <a:p>
            <a:endParaRPr lang="en-US" altLang="ja-JP" sz="1600" b="1" dirty="0"/>
          </a:p>
          <a:p>
            <a:r>
              <a:rPr lang="en-US" altLang="ja-JP" sz="1600" b="1" dirty="0"/>
              <a:t>【</a:t>
            </a:r>
            <a:r>
              <a:rPr lang="ja-JP" altLang="en-US" sz="1600" b="1" dirty="0"/>
              <a:t>言語・コミュニケーション</a:t>
            </a:r>
            <a:r>
              <a:rPr lang="en-US" altLang="ja-JP" sz="1600" b="1" dirty="0"/>
              <a:t>】</a:t>
            </a:r>
            <a:r>
              <a:rPr lang="ja-JP" altLang="en-US" sz="1600" b="1" dirty="0"/>
              <a:t>　</a:t>
            </a:r>
            <a:endParaRPr lang="en-US" altLang="ja-JP" sz="1600" b="1" dirty="0"/>
          </a:p>
          <a:p>
            <a:r>
              <a:rPr lang="ja-JP" altLang="en-US" sz="1600" b="1" dirty="0"/>
              <a:t>　紙芝居・絵本の読み聞かせ後、内容に関するクイズを出します</a:t>
            </a:r>
            <a:endParaRPr lang="en-US" altLang="ja-JP" sz="1600" b="1" dirty="0"/>
          </a:p>
          <a:p>
            <a:endParaRPr lang="en-US" altLang="ja-JP" sz="1600" b="1" dirty="0"/>
          </a:p>
          <a:p>
            <a:r>
              <a:rPr lang="en-US" altLang="ja-JP" sz="1600" b="1" dirty="0"/>
              <a:t>【</a:t>
            </a:r>
            <a:r>
              <a:rPr lang="ja-JP" altLang="en-US" sz="1600" b="1" dirty="0"/>
              <a:t>認知・行動</a:t>
            </a:r>
            <a:r>
              <a:rPr lang="en-US" altLang="ja-JP" sz="1600" b="1" dirty="0"/>
              <a:t>】</a:t>
            </a:r>
            <a:r>
              <a:rPr lang="ja-JP" altLang="en-US" sz="1600" b="1" dirty="0"/>
              <a:t>　知育支援・音楽療法</a:t>
            </a:r>
            <a:r>
              <a:rPr lang="en-US" altLang="ja-JP" sz="1600" b="1" dirty="0"/>
              <a:t>(</a:t>
            </a:r>
            <a:r>
              <a:rPr lang="ja-JP" altLang="en-US" sz="1600" b="1" dirty="0"/>
              <a:t>土曜日</a:t>
            </a:r>
            <a:r>
              <a:rPr lang="en-US" altLang="ja-JP" sz="1600" b="1" dirty="0"/>
              <a:t>)</a:t>
            </a:r>
            <a:endParaRPr lang="ja-JP" altLang="en-US" sz="1600" b="1" dirty="0"/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24B87CBC-2A90-6841-32B5-DE33C3B43E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6792942" y="4263854"/>
            <a:ext cx="1054142" cy="1054142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FEC77C82-4FFE-BAB8-BEE8-6002A3354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944225" y="4233089"/>
            <a:ext cx="1054142" cy="1054142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0166DD-99D0-0261-1D60-E72B1028F5FE}"/>
              </a:ext>
            </a:extLst>
          </p:cNvPr>
          <p:cNvGrpSpPr/>
          <p:nvPr/>
        </p:nvGrpSpPr>
        <p:grpSpPr>
          <a:xfrm>
            <a:off x="3447008" y="824939"/>
            <a:ext cx="2157719" cy="505851"/>
            <a:chOff x="2642419" y="846323"/>
            <a:chExt cx="2318477" cy="530941"/>
          </a:xfrm>
        </p:grpSpPr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E1F78EE3-9735-44E7-DDC0-97F2F22858E6}"/>
                </a:ext>
              </a:extLst>
            </p:cNvPr>
            <p:cNvSpPr/>
            <p:nvPr/>
          </p:nvSpPr>
          <p:spPr>
            <a:xfrm>
              <a:off x="2642419" y="846323"/>
              <a:ext cx="2251587" cy="530941"/>
            </a:xfrm>
            <a:prstGeom prst="roundRect">
              <a:avLst/>
            </a:prstGeom>
            <a:noFill/>
            <a:ln w="19050">
              <a:solidFill>
                <a:srgbClr val="2EF28B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>
                <a:solidFill>
                  <a:srgbClr val="2EF28B"/>
                </a:solidFill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27E3ED41-861E-5E27-49BE-6EC0D9205002}"/>
                </a:ext>
              </a:extLst>
            </p:cNvPr>
            <p:cNvSpPr txBox="1"/>
            <p:nvPr/>
          </p:nvSpPr>
          <p:spPr>
            <a:xfrm>
              <a:off x="2709309" y="858793"/>
              <a:ext cx="2251587" cy="375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>
                  <a:solidFill>
                    <a:srgbClr val="2EF28B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児童発達支援</a:t>
              </a: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1D74368-E808-85E6-1CBA-E6D827D80F92}"/>
              </a:ext>
            </a:extLst>
          </p:cNvPr>
          <p:cNvGrpSpPr/>
          <p:nvPr/>
        </p:nvGrpSpPr>
        <p:grpSpPr>
          <a:xfrm>
            <a:off x="6170528" y="259278"/>
            <a:ext cx="1874282" cy="439224"/>
            <a:chOff x="5382779" y="361319"/>
            <a:chExt cx="1841474" cy="441826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AEE3604B-1B1D-0C43-8703-5473C0C25DDA}"/>
                </a:ext>
              </a:extLst>
            </p:cNvPr>
            <p:cNvSpPr txBox="1"/>
            <p:nvPr/>
          </p:nvSpPr>
          <p:spPr>
            <a:xfrm>
              <a:off x="5454446" y="412955"/>
              <a:ext cx="176980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/>
                <a:t>今月のうた</a:t>
              </a:r>
            </a:p>
          </p:txBody>
        </p:sp>
        <p:sp>
          <p:nvSpPr>
            <p:cNvPr id="20" name="矢印: 五方向 19">
              <a:extLst>
                <a:ext uri="{FF2B5EF4-FFF2-40B4-BE49-F238E27FC236}">
                  <a16:creationId xmlns:a16="http://schemas.microsoft.com/office/drawing/2014/main" id="{BEEC9CF4-5126-AB28-2209-F69EAE5C87B3}"/>
                </a:ext>
              </a:extLst>
            </p:cNvPr>
            <p:cNvSpPr/>
            <p:nvPr/>
          </p:nvSpPr>
          <p:spPr>
            <a:xfrm>
              <a:off x="5382779" y="361319"/>
              <a:ext cx="1573159" cy="441826"/>
            </a:xfrm>
            <a:prstGeom prst="homePlat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n>
                  <a:solidFill>
                    <a:srgbClr val="00B0F0"/>
                  </a:solidFill>
                </a:ln>
                <a:noFill/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E1585D1-031C-B810-F975-A2781E31E275}"/>
              </a:ext>
            </a:extLst>
          </p:cNvPr>
          <p:cNvGrpSpPr/>
          <p:nvPr/>
        </p:nvGrpSpPr>
        <p:grpSpPr>
          <a:xfrm>
            <a:off x="6105140" y="2245279"/>
            <a:ext cx="1927039" cy="452997"/>
            <a:chOff x="5497331" y="2283962"/>
            <a:chExt cx="1639222" cy="379030"/>
          </a:xfrm>
        </p:grpSpPr>
        <p:sp>
          <p:nvSpPr>
            <p:cNvPr id="33" name="矢印: 五方向 32">
              <a:extLst>
                <a:ext uri="{FF2B5EF4-FFF2-40B4-BE49-F238E27FC236}">
                  <a16:creationId xmlns:a16="http://schemas.microsoft.com/office/drawing/2014/main" id="{E645D71A-0987-F1AF-5D8F-5AEF030DCEAD}"/>
                </a:ext>
              </a:extLst>
            </p:cNvPr>
            <p:cNvSpPr/>
            <p:nvPr/>
          </p:nvSpPr>
          <p:spPr>
            <a:xfrm>
              <a:off x="5497331" y="2283962"/>
              <a:ext cx="1383211" cy="379030"/>
            </a:xfrm>
            <a:prstGeom prst="homePlate">
              <a:avLst/>
            </a:prstGeom>
            <a:noFill/>
            <a:ln w="28575">
              <a:solidFill>
                <a:srgbClr val="FDB5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215">
                <a:ln>
                  <a:solidFill>
                    <a:srgbClr val="00B0F0"/>
                  </a:solidFill>
                </a:ln>
                <a:noFill/>
              </a:endParaRP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D8253A9C-A3E5-08E8-ABF9-0DD5873F48D4}"/>
                </a:ext>
              </a:extLst>
            </p:cNvPr>
            <p:cNvSpPr txBox="1"/>
            <p:nvPr/>
          </p:nvSpPr>
          <p:spPr>
            <a:xfrm>
              <a:off x="5563394" y="2306369"/>
              <a:ext cx="157315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/>
                <a:t>今月の制作</a:t>
              </a:r>
            </a:p>
          </p:txBody>
        </p:sp>
      </p:grp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7720C51-FC2D-B1DA-EB0A-8724B6A5AE0D}"/>
              </a:ext>
            </a:extLst>
          </p:cNvPr>
          <p:cNvSpPr txBox="1"/>
          <p:nvPr/>
        </p:nvSpPr>
        <p:spPr>
          <a:xfrm>
            <a:off x="7771715" y="2348770"/>
            <a:ext cx="313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【</a:t>
            </a:r>
            <a:r>
              <a:rPr lang="ja-JP" altLang="en-US" b="1" dirty="0"/>
              <a:t>フォトフレーム</a:t>
            </a:r>
            <a:r>
              <a:rPr lang="en-US" altLang="ja-JP" b="1" dirty="0"/>
              <a:t>】</a:t>
            </a:r>
            <a:endParaRPr lang="ja-JP" altLang="en-US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0CD9630-6057-0B3A-F11E-8B875F9EEC99}"/>
              </a:ext>
            </a:extLst>
          </p:cNvPr>
          <p:cNvSpPr txBox="1"/>
          <p:nvPr/>
        </p:nvSpPr>
        <p:spPr>
          <a:xfrm>
            <a:off x="5875650" y="3605342"/>
            <a:ext cx="6167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牛乳パックを使用し、自由に飾り付けをした手作りフォトフレームをつくります！</a:t>
            </a:r>
            <a:endParaRPr lang="en-US" altLang="ja-JP" b="1" dirty="0"/>
          </a:p>
          <a:p>
            <a:endParaRPr lang="en-US" altLang="ja-JP" b="1" dirty="0"/>
          </a:p>
          <a:p>
            <a:endParaRPr lang="en-US" altLang="ja-JP" b="1" dirty="0"/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7803B7E8-E7B8-CB46-0C31-16BF07610606}"/>
              </a:ext>
            </a:extLst>
          </p:cNvPr>
          <p:cNvSpPr/>
          <p:nvPr/>
        </p:nvSpPr>
        <p:spPr>
          <a:xfrm>
            <a:off x="5859471" y="3411229"/>
            <a:ext cx="6062214" cy="967090"/>
          </a:xfrm>
          <a:prstGeom prst="roundRect">
            <a:avLst/>
          </a:prstGeom>
          <a:noFill/>
          <a:ln w="28575">
            <a:solidFill>
              <a:srgbClr val="FDB5DB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15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6048797-7D23-DCA3-A6CF-03FC01125328}"/>
              </a:ext>
            </a:extLst>
          </p:cNvPr>
          <p:cNvGrpSpPr/>
          <p:nvPr/>
        </p:nvGrpSpPr>
        <p:grpSpPr>
          <a:xfrm>
            <a:off x="7939800" y="4436907"/>
            <a:ext cx="2143432" cy="578237"/>
            <a:chOff x="5656404" y="4710475"/>
            <a:chExt cx="2073231" cy="482160"/>
          </a:xfrm>
        </p:grpSpPr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FC793D15-43C5-E55C-ABDA-E2EEDCE2DF54}"/>
                </a:ext>
              </a:extLst>
            </p:cNvPr>
            <p:cNvSpPr txBox="1"/>
            <p:nvPr/>
          </p:nvSpPr>
          <p:spPr>
            <a:xfrm>
              <a:off x="5723854" y="4788740"/>
              <a:ext cx="20057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/>
                <a:t>今月のお知らせ</a:t>
              </a:r>
            </a:p>
          </p:txBody>
        </p:sp>
        <p:sp>
          <p:nvSpPr>
            <p:cNvPr id="45" name="スクロール: 横 44">
              <a:extLst>
                <a:ext uri="{FF2B5EF4-FFF2-40B4-BE49-F238E27FC236}">
                  <a16:creationId xmlns:a16="http://schemas.microsoft.com/office/drawing/2014/main" id="{CEB0A26F-A5E8-00FB-825A-A8993776141C}"/>
                </a:ext>
              </a:extLst>
            </p:cNvPr>
            <p:cNvSpPr/>
            <p:nvPr/>
          </p:nvSpPr>
          <p:spPr>
            <a:xfrm>
              <a:off x="5656404" y="4710475"/>
              <a:ext cx="1849097" cy="482160"/>
            </a:xfrm>
            <a:prstGeom prst="horizontalScroll">
              <a:avLst/>
            </a:prstGeom>
            <a:noFill/>
            <a:ln w="19050">
              <a:solidFill>
                <a:srgbClr val="2EF28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215"/>
            </a:p>
          </p:txBody>
        </p:sp>
      </p:grp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E7B3C57-9D6A-6116-FB9D-71275DE1C674}"/>
              </a:ext>
            </a:extLst>
          </p:cNvPr>
          <p:cNvSpPr txBox="1"/>
          <p:nvPr/>
        </p:nvSpPr>
        <p:spPr>
          <a:xfrm>
            <a:off x="6392562" y="5575353"/>
            <a:ext cx="6167405" cy="1969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/>
              <a:t>・連絡ノートの使用は児童発達支援でのみとなり、放課後等デイ</a:t>
            </a:r>
            <a:endParaRPr lang="en-US" altLang="ja-JP" sz="1500" b="1" dirty="0"/>
          </a:p>
          <a:p>
            <a:r>
              <a:rPr lang="ja-JP" altLang="en-US" sz="1500" b="1" dirty="0"/>
              <a:t>サービスでは使用しません（今月までの使用）</a:t>
            </a:r>
            <a:endParaRPr lang="en-US" altLang="ja-JP" sz="1500" b="1" dirty="0"/>
          </a:p>
          <a:p>
            <a:endParaRPr lang="en-US" altLang="ja-JP" sz="1969" b="1" dirty="0"/>
          </a:p>
          <a:p>
            <a:r>
              <a:rPr lang="en-US" altLang="ja-JP" sz="1400" b="1" dirty="0"/>
              <a:t>※</a:t>
            </a:r>
            <a:r>
              <a:rPr lang="ja-JP" altLang="en-US" sz="1400" b="1" dirty="0"/>
              <a:t>令和</a:t>
            </a:r>
            <a:r>
              <a:rPr lang="en-US" altLang="ja-JP" sz="1400" b="1" dirty="0"/>
              <a:t>6</a:t>
            </a:r>
            <a:r>
              <a:rPr lang="ja-JP" altLang="en-US" sz="1400" b="1" dirty="0"/>
              <a:t>年度　指定障害児通所支援事業所の</a:t>
            </a:r>
            <a:r>
              <a:rPr lang="en-US" altLang="ja-JP" sz="1400" b="1" dirty="0"/>
              <a:t>【5</a:t>
            </a:r>
            <a:r>
              <a:rPr lang="ja-JP" altLang="en-US" sz="1400" b="1" dirty="0"/>
              <a:t>領域</a:t>
            </a:r>
            <a:r>
              <a:rPr lang="en-US" altLang="ja-JP" sz="1400" b="1" dirty="0"/>
              <a:t>】</a:t>
            </a:r>
            <a:r>
              <a:rPr lang="ja-JP" altLang="en-US" sz="1400" b="1" dirty="0"/>
              <a:t>を含めた</a:t>
            </a:r>
            <a:endParaRPr lang="en-US" altLang="ja-JP" sz="1400" b="1" dirty="0"/>
          </a:p>
          <a:p>
            <a:r>
              <a:rPr lang="ja-JP" altLang="en-US" sz="1400" b="1" dirty="0"/>
              <a:t>活動予定となっております</a:t>
            </a:r>
            <a:endParaRPr lang="en-US" altLang="ja-JP" sz="1400" b="1" dirty="0"/>
          </a:p>
          <a:p>
            <a:endParaRPr lang="en-US" altLang="ja-JP" sz="2215" dirty="0"/>
          </a:p>
          <a:p>
            <a:endParaRPr lang="ja-JP" altLang="en-US" sz="2215" dirty="0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DB111BC6-F21C-55F1-2733-30797631D121}"/>
              </a:ext>
            </a:extLst>
          </p:cNvPr>
          <p:cNvSpPr/>
          <p:nvPr/>
        </p:nvSpPr>
        <p:spPr>
          <a:xfrm>
            <a:off x="6392562" y="5148001"/>
            <a:ext cx="5762806" cy="1118381"/>
          </a:xfrm>
          <a:prstGeom prst="roundRect">
            <a:avLst/>
          </a:prstGeom>
          <a:noFill/>
          <a:ln>
            <a:solidFill>
              <a:srgbClr val="2EF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CB8C01B-9415-4FF4-F1B4-BB246769D717}"/>
              </a:ext>
            </a:extLst>
          </p:cNvPr>
          <p:cNvSpPr txBox="1"/>
          <p:nvPr/>
        </p:nvSpPr>
        <p:spPr>
          <a:xfrm>
            <a:off x="6392562" y="5313069"/>
            <a:ext cx="49845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・</a:t>
            </a:r>
            <a:r>
              <a:rPr kumimoji="1" lang="en-US" altLang="ja-JP" sz="1500" b="1" dirty="0"/>
              <a:t>3</a:t>
            </a:r>
            <a:r>
              <a:rPr kumimoji="1" lang="ja-JP" altLang="en-US" sz="1500" b="1" dirty="0"/>
              <a:t>月</a:t>
            </a:r>
            <a:r>
              <a:rPr kumimoji="1" lang="en-US" altLang="ja-JP" sz="1500" b="1" dirty="0"/>
              <a:t>20</a:t>
            </a:r>
            <a:r>
              <a:rPr kumimoji="1" lang="ja-JP" altLang="en-US" sz="1500" b="1" dirty="0"/>
              <a:t>日は休業日となります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D03B452-3402-D406-6BD1-CAD6DE19C2BA}"/>
              </a:ext>
            </a:extLst>
          </p:cNvPr>
          <p:cNvSpPr txBox="1"/>
          <p:nvPr/>
        </p:nvSpPr>
        <p:spPr>
          <a:xfrm>
            <a:off x="249867" y="1664850"/>
            <a:ext cx="8132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児童発達支援での訓練が残りわずかとなりました。</a:t>
            </a:r>
            <a:endParaRPr lang="en-US" altLang="ja-JP" b="1" dirty="0"/>
          </a:p>
          <a:p>
            <a:r>
              <a:rPr lang="ja-JP" altLang="en-US" b="1" dirty="0"/>
              <a:t>４月からの新生活が良いスタートになるよう、</a:t>
            </a:r>
            <a:endParaRPr lang="en-US" altLang="ja-JP" b="1" dirty="0"/>
          </a:p>
          <a:p>
            <a:r>
              <a:rPr lang="ja-JP" altLang="en-US" b="1" dirty="0"/>
              <a:t>楽しみながら今月も頑張りましょう♪</a:t>
            </a:r>
            <a:endParaRPr lang="en-US" altLang="ja-JP" b="1" dirty="0"/>
          </a:p>
          <a:p>
            <a:endParaRPr lang="en-US" altLang="ja-JP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37B123B-3230-6BF6-B393-3AE16BBC901E}"/>
              </a:ext>
            </a:extLst>
          </p:cNvPr>
          <p:cNvSpPr txBox="1"/>
          <p:nvPr/>
        </p:nvSpPr>
        <p:spPr>
          <a:xfrm>
            <a:off x="7844659" y="383953"/>
            <a:ext cx="313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♪さんぽ</a:t>
            </a:r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908C430A-AE9D-3C93-95B6-34881ED09845}"/>
              </a:ext>
            </a:extLst>
          </p:cNvPr>
          <p:cNvSpPr/>
          <p:nvPr/>
        </p:nvSpPr>
        <p:spPr>
          <a:xfrm>
            <a:off x="9136981" y="118375"/>
            <a:ext cx="2463906" cy="1072250"/>
          </a:xfrm>
          <a:prstGeom prst="wedgeRoundRectCallout">
            <a:avLst>
              <a:gd name="adj1" fmla="val -53750"/>
              <a:gd name="adj2" fmla="val 63363"/>
              <a:gd name="adj3" fmla="val 16667"/>
            </a:avLst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68D1A85-5F89-7364-A422-FD62E25AFF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0" y="118375"/>
            <a:ext cx="1864232" cy="1398174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9BC4DB4-308A-AFB4-EC62-D07C76955882}"/>
              </a:ext>
            </a:extLst>
          </p:cNvPr>
          <p:cNvSpPr txBox="1"/>
          <p:nvPr/>
        </p:nvSpPr>
        <p:spPr>
          <a:xfrm>
            <a:off x="9227678" y="301008"/>
            <a:ext cx="2463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あるこ　あるこ</a:t>
            </a:r>
            <a:endParaRPr kumimoji="1" lang="en-US" altLang="ja-JP" b="1" dirty="0"/>
          </a:p>
          <a:p>
            <a:r>
              <a:rPr kumimoji="1" lang="ja-JP" altLang="en-US" b="1" dirty="0"/>
              <a:t>わたしは　げんき～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5B63101-149B-3D15-F8B2-343646E6E5E6}"/>
              </a:ext>
            </a:extLst>
          </p:cNvPr>
          <p:cNvSpPr txBox="1"/>
          <p:nvPr/>
        </p:nvSpPr>
        <p:spPr>
          <a:xfrm>
            <a:off x="1541891" y="320621"/>
            <a:ext cx="5210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2EF28B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こーじーくらぶ　活動予定表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E265CDBD-705F-B792-2313-0EE9C6D559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803440" y="241432"/>
            <a:ext cx="2156517" cy="215651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734F806-B17C-BC96-119C-8C9D511545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026777" y="925583"/>
            <a:ext cx="670048" cy="67004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041B9EB-75F6-A46F-6153-35F4D2F9F7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959353" y="1593321"/>
            <a:ext cx="726686" cy="726686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4E96473-97BF-4152-D078-08BE2163ED1E}"/>
              </a:ext>
            </a:extLst>
          </p:cNvPr>
          <p:cNvSpPr/>
          <p:nvPr/>
        </p:nvSpPr>
        <p:spPr>
          <a:xfrm rot="5400000">
            <a:off x="9914133" y="1551245"/>
            <a:ext cx="1997905" cy="1556993"/>
          </a:xfrm>
          <a:prstGeom prst="rect">
            <a:avLst/>
          </a:prstGeom>
          <a:noFill/>
          <a:ln w="38100">
            <a:solidFill>
              <a:srgbClr val="FDB5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D95DF193-7F35-E7C7-3ECF-70237AE073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166" y="1412756"/>
            <a:ext cx="1372541" cy="182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43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3A128A6-8C2E-CF76-3FEC-17D6C867A043}"/>
              </a:ext>
            </a:extLst>
          </p:cNvPr>
          <p:cNvSpPr txBox="1"/>
          <p:nvPr/>
        </p:nvSpPr>
        <p:spPr>
          <a:xfrm>
            <a:off x="354001" y="3639212"/>
            <a:ext cx="4906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４月からの活動に向けて、今月は準備期間とさせていただきます。お楽しみに・・・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D03B452-3402-D406-6BD1-CAD6DE19C2BA}"/>
              </a:ext>
            </a:extLst>
          </p:cNvPr>
          <p:cNvSpPr txBox="1"/>
          <p:nvPr/>
        </p:nvSpPr>
        <p:spPr>
          <a:xfrm>
            <a:off x="191148" y="1557344"/>
            <a:ext cx="57157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あと１ヶ月で進級になりますね。</a:t>
            </a:r>
            <a:endParaRPr lang="en-US" altLang="ja-JP" b="1" dirty="0"/>
          </a:p>
          <a:p>
            <a:r>
              <a:rPr lang="ja-JP" altLang="en-US" b="1" dirty="0"/>
              <a:t>来年度に向けて少しずつ準備をしながら、残り</a:t>
            </a:r>
            <a:r>
              <a:rPr lang="ja-JP" altLang="en-US" b="1"/>
              <a:t>日々も楽しく過ごしましょう♪</a:t>
            </a:r>
            <a:endParaRPr lang="en-US" altLang="ja-JP" b="1" dirty="0"/>
          </a:p>
          <a:p>
            <a:endParaRPr lang="en-US" altLang="ja-JP" sz="1400" b="1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0166DD-99D0-0261-1D60-E72B1028F5FE}"/>
              </a:ext>
            </a:extLst>
          </p:cNvPr>
          <p:cNvGrpSpPr/>
          <p:nvPr/>
        </p:nvGrpSpPr>
        <p:grpSpPr>
          <a:xfrm>
            <a:off x="2390774" y="685495"/>
            <a:ext cx="3451569" cy="523219"/>
            <a:chOff x="2642419" y="846323"/>
            <a:chExt cx="2318477" cy="530941"/>
          </a:xfrm>
        </p:grpSpPr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E1F78EE3-9735-44E7-DDC0-97F2F22858E6}"/>
                </a:ext>
              </a:extLst>
            </p:cNvPr>
            <p:cNvSpPr/>
            <p:nvPr/>
          </p:nvSpPr>
          <p:spPr>
            <a:xfrm>
              <a:off x="2642419" y="846323"/>
              <a:ext cx="2251587" cy="530941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27E3ED41-861E-5E27-49BE-6EC0D9205002}"/>
                </a:ext>
              </a:extLst>
            </p:cNvPr>
            <p:cNvSpPr txBox="1"/>
            <p:nvPr/>
          </p:nvSpPr>
          <p:spPr>
            <a:xfrm>
              <a:off x="2709309" y="858793"/>
              <a:ext cx="2251587" cy="4841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2400" dirty="0">
                  <a:solidFill>
                    <a:srgbClr val="FFC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放課後等デイサービス</a:t>
              </a:r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F7C42B3-137F-82FA-22AF-69AEAB6AE9AB}"/>
              </a:ext>
            </a:extLst>
          </p:cNvPr>
          <p:cNvSpPr txBox="1"/>
          <p:nvPr/>
        </p:nvSpPr>
        <p:spPr>
          <a:xfrm>
            <a:off x="-69086" y="3211989"/>
            <a:ext cx="8470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　★制作活動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6048797-7D23-DCA3-A6CF-03FC01125328}"/>
              </a:ext>
            </a:extLst>
          </p:cNvPr>
          <p:cNvGrpSpPr/>
          <p:nvPr/>
        </p:nvGrpSpPr>
        <p:grpSpPr>
          <a:xfrm>
            <a:off x="7939699" y="4982412"/>
            <a:ext cx="2124682" cy="578236"/>
            <a:chOff x="5322339" y="5322402"/>
            <a:chExt cx="2055095" cy="482160"/>
          </a:xfrm>
        </p:grpSpPr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FC793D15-43C5-E55C-ABDA-E2EEDCE2DF54}"/>
                </a:ext>
              </a:extLst>
            </p:cNvPr>
            <p:cNvSpPr txBox="1"/>
            <p:nvPr/>
          </p:nvSpPr>
          <p:spPr>
            <a:xfrm>
              <a:off x="5371653" y="5429926"/>
              <a:ext cx="2005781" cy="3000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b="1" dirty="0"/>
                <a:t>今月のお知らせ</a:t>
              </a:r>
            </a:p>
          </p:txBody>
        </p:sp>
        <p:sp>
          <p:nvSpPr>
            <p:cNvPr id="45" name="スクロール: 横 44">
              <a:extLst>
                <a:ext uri="{FF2B5EF4-FFF2-40B4-BE49-F238E27FC236}">
                  <a16:creationId xmlns:a16="http://schemas.microsoft.com/office/drawing/2014/main" id="{CEB0A26F-A5E8-00FB-825A-A8993776141C}"/>
                </a:ext>
              </a:extLst>
            </p:cNvPr>
            <p:cNvSpPr/>
            <p:nvPr/>
          </p:nvSpPr>
          <p:spPr>
            <a:xfrm>
              <a:off x="5322339" y="5322402"/>
              <a:ext cx="1849097" cy="482160"/>
            </a:xfrm>
            <a:prstGeom prst="horizontalScroll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215"/>
            </a:p>
          </p:txBody>
        </p:sp>
      </p:grp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E7B3C57-9D6A-6116-FB9D-71275DE1C674}"/>
              </a:ext>
            </a:extLst>
          </p:cNvPr>
          <p:cNvSpPr txBox="1"/>
          <p:nvPr/>
        </p:nvSpPr>
        <p:spPr>
          <a:xfrm>
            <a:off x="6250582" y="5685285"/>
            <a:ext cx="591727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/>
              <a:t>・</a:t>
            </a:r>
            <a:r>
              <a:rPr lang="en-US" altLang="ja-JP" sz="1500" b="1" dirty="0"/>
              <a:t>3</a:t>
            </a:r>
            <a:r>
              <a:rPr lang="ja-JP" altLang="en-US" sz="1500" b="1" dirty="0"/>
              <a:t>月</a:t>
            </a:r>
            <a:r>
              <a:rPr lang="en-US" altLang="ja-JP" sz="1500" b="1" dirty="0"/>
              <a:t>20</a:t>
            </a:r>
            <a:r>
              <a:rPr lang="ja-JP" altLang="en-US" sz="1500" b="1" dirty="0"/>
              <a:t>日</a:t>
            </a:r>
            <a:r>
              <a:rPr lang="en-US" altLang="ja-JP" sz="1500" b="1" dirty="0"/>
              <a:t>(</a:t>
            </a:r>
            <a:r>
              <a:rPr lang="ja-JP" altLang="en-US" sz="1500" b="1" dirty="0"/>
              <a:t>祝日</a:t>
            </a:r>
            <a:r>
              <a:rPr lang="en-US" altLang="ja-JP" sz="1500" b="1" dirty="0"/>
              <a:t>)</a:t>
            </a:r>
            <a:r>
              <a:rPr lang="ja-JP" altLang="en-US" sz="1500" b="1" dirty="0"/>
              <a:t>は休業日となります</a:t>
            </a:r>
            <a:endParaRPr lang="en-US" altLang="ja-JP" sz="1500" b="1" dirty="0"/>
          </a:p>
          <a:p>
            <a:endParaRPr lang="en-US" altLang="ja-JP" sz="1500" b="1" dirty="0"/>
          </a:p>
          <a:p>
            <a:endParaRPr lang="en-US" altLang="ja-JP" sz="1500" b="1" dirty="0"/>
          </a:p>
          <a:p>
            <a:endParaRPr lang="en-US" altLang="ja-JP" sz="1500" dirty="0"/>
          </a:p>
          <a:p>
            <a:endParaRPr lang="ja-JP" altLang="en-US" sz="1500" dirty="0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DB111BC6-F21C-55F1-2733-30797631D121}"/>
              </a:ext>
            </a:extLst>
          </p:cNvPr>
          <p:cNvSpPr/>
          <p:nvPr/>
        </p:nvSpPr>
        <p:spPr>
          <a:xfrm>
            <a:off x="6285131" y="5615445"/>
            <a:ext cx="5600424" cy="471669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1FFADAB-06BC-14CB-7F7B-53E2FE2B1BBC}"/>
              </a:ext>
            </a:extLst>
          </p:cNvPr>
          <p:cNvSpPr txBox="1"/>
          <p:nvPr/>
        </p:nvSpPr>
        <p:spPr>
          <a:xfrm>
            <a:off x="6102883" y="3125108"/>
            <a:ext cx="560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★</a:t>
            </a:r>
            <a:r>
              <a:rPr kumimoji="1" lang="en-US" altLang="ja-JP" b="1" dirty="0"/>
              <a:t>SST</a:t>
            </a:r>
            <a:r>
              <a:rPr kumimoji="1" lang="ja-JP" altLang="en-US" b="1" dirty="0"/>
              <a:t>（マナークイズ）</a:t>
            </a:r>
            <a:r>
              <a:rPr kumimoji="1" lang="en-US" altLang="ja-JP" b="1" dirty="0"/>
              <a:t>【</a:t>
            </a:r>
            <a:r>
              <a:rPr kumimoji="1" lang="ja-JP" altLang="en-US" b="1" dirty="0"/>
              <a:t>仲間になる方法</a:t>
            </a:r>
            <a:r>
              <a:rPr kumimoji="1" lang="en-US" altLang="ja-JP" b="1" dirty="0"/>
              <a:t>】</a:t>
            </a:r>
            <a:endParaRPr kumimoji="1" lang="ja-JP" altLang="en-US" b="1" dirty="0"/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0A726A28-97FC-6426-4C9F-038D4FECED21}"/>
              </a:ext>
            </a:extLst>
          </p:cNvPr>
          <p:cNvGrpSpPr/>
          <p:nvPr/>
        </p:nvGrpSpPr>
        <p:grpSpPr>
          <a:xfrm>
            <a:off x="7058069" y="3513834"/>
            <a:ext cx="6713474" cy="338554"/>
            <a:chOff x="56688" y="6443741"/>
            <a:chExt cx="6713474" cy="338554"/>
          </a:xfrm>
        </p:grpSpPr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38BF013D-DCD0-03E0-CE74-E62D554FFE3E}"/>
                </a:ext>
              </a:extLst>
            </p:cNvPr>
            <p:cNvSpPr txBox="1"/>
            <p:nvPr/>
          </p:nvSpPr>
          <p:spPr>
            <a:xfrm>
              <a:off x="86674" y="6450574"/>
              <a:ext cx="66834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/>
                <a:t>認知・行動</a:t>
              </a:r>
              <a:r>
                <a:rPr kumimoji="1" lang="en-US" altLang="ja-JP" sz="1400" b="1" dirty="0"/>
                <a:t>/</a:t>
              </a:r>
              <a:r>
                <a:rPr kumimoji="1" lang="ja-JP" altLang="en-US" sz="1400" b="1" dirty="0"/>
                <a:t>人間関係・社会性</a:t>
              </a:r>
              <a:r>
                <a:rPr kumimoji="1" lang="en-US" altLang="ja-JP" sz="1400" b="1" dirty="0"/>
                <a:t>/</a:t>
              </a:r>
              <a:r>
                <a:rPr kumimoji="1" lang="ja-JP" altLang="en-US" sz="1400" b="1" dirty="0"/>
                <a:t>言語・コミュニケーション</a:t>
              </a: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9929C8FB-E902-4660-035D-1ACE37C8B591}"/>
                </a:ext>
              </a:extLst>
            </p:cNvPr>
            <p:cNvSpPr/>
            <p:nvPr/>
          </p:nvSpPr>
          <p:spPr>
            <a:xfrm>
              <a:off x="56688" y="6443741"/>
              <a:ext cx="4906766" cy="338554"/>
            </a:xfrm>
            <a:prstGeom prst="rect">
              <a:avLst/>
            </a:prstGeom>
            <a:noFill/>
            <a:ln w="28575">
              <a:solidFill>
                <a:srgbClr val="2EF28B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1047AA7-07E1-7D6F-E61E-967C3FB02B44}"/>
              </a:ext>
            </a:extLst>
          </p:cNvPr>
          <p:cNvSpPr txBox="1"/>
          <p:nvPr/>
        </p:nvSpPr>
        <p:spPr>
          <a:xfrm>
            <a:off x="6063395" y="6246426"/>
            <a:ext cx="6047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00B050"/>
                </a:solidFill>
              </a:rPr>
              <a:t>※</a:t>
            </a:r>
            <a:r>
              <a:rPr lang="ja-JP" altLang="en-US" sz="1400" b="1" dirty="0">
                <a:solidFill>
                  <a:srgbClr val="00B050"/>
                </a:solidFill>
              </a:rPr>
              <a:t>令和</a:t>
            </a:r>
            <a:r>
              <a:rPr lang="en-US" altLang="ja-JP" sz="1400" b="1" dirty="0">
                <a:solidFill>
                  <a:srgbClr val="00B050"/>
                </a:solidFill>
              </a:rPr>
              <a:t>6</a:t>
            </a:r>
            <a:r>
              <a:rPr lang="ja-JP" altLang="en-US" sz="1400" b="1" dirty="0">
                <a:solidFill>
                  <a:srgbClr val="00B050"/>
                </a:solidFill>
              </a:rPr>
              <a:t>年度　指定障害児通所支援事業所の</a:t>
            </a:r>
            <a:r>
              <a:rPr lang="en-US" altLang="ja-JP" sz="1400" b="1" dirty="0">
                <a:solidFill>
                  <a:srgbClr val="00B050"/>
                </a:solidFill>
              </a:rPr>
              <a:t>【5</a:t>
            </a:r>
            <a:r>
              <a:rPr lang="ja-JP" altLang="en-US" sz="1400" b="1" dirty="0">
                <a:solidFill>
                  <a:srgbClr val="00B050"/>
                </a:solidFill>
              </a:rPr>
              <a:t>領域</a:t>
            </a:r>
            <a:r>
              <a:rPr lang="en-US" altLang="ja-JP" sz="1400" b="1" dirty="0">
                <a:solidFill>
                  <a:srgbClr val="00B050"/>
                </a:solidFill>
              </a:rPr>
              <a:t>】</a:t>
            </a:r>
            <a:r>
              <a:rPr lang="ja-JP" altLang="en-US" sz="1400" b="1" dirty="0">
                <a:solidFill>
                  <a:srgbClr val="00B050"/>
                </a:solidFill>
              </a:rPr>
              <a:t>を含めた活動予定となっております</a:t>
            </a:r>
            <a:endParaRPr lang="en-US" altLang="ja-JP" sz="1400" b="1" dirty="0">
              <a:solidFill>
                <a:srgbClr val="00B050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6188D02-2179-2CE6-C111-3F1EE445839D}"/>
              </a:ext>
            </a:extLst>
          </p:cNvPr>
          <p:cNvSpPr txBox="1"/>
          <p:nvPr/>
        </p:nvSpPr>
        <p:spPr>
          <a:xfrm>
            <a:off x="6063395" y="178819"/>
            <a:ext cx="467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★ミニゲーム</a:t>
            </a:r>
            <a:r>
              <a:rPr kumimoji="1" lang="en-US" altLang="ja-JP" b="1" dirty="0"/>
              <a:t>【</a:t>
            </a:r>
            <a:r>
              <a:rPr kumimoji="1" lang="ja-JP" altLang="en-US" b="1" dirty="0"/>
              <a:t>アーチェリー</a:t>
            </a:r>
            <a:r>
              <a:rPr kumimoji="1" lang="en-US" altLang="ja-JP" b="1" dirty="0"/>
              <a:t>】</a:t>
            </a:r>
            <a:endParaRPr kumimoji="1" lang="ja-JP" altLang="en-US" b="1" dirty="0"/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736126E2-B529-C18E-4CBB-52ED5EA43FBE}"/>
              </a:ext>
            </a:extLst>
          </p:cNvPr>
          <p:cNvGrpSpPr/>
          <p:nvPr/>
        </p:nvGrpSpPr>
        <p:grpSpPr>
          <a:xfrm>
            <a:off x="9403219" y="169620"/>
            <a:ext cx="3320094" cy="386588"/>
            <a:chOff x="-5233292" y="5970493"/>
            <a:chExt cx="6683488" cy="353397"/>
          </a:xfrm>
        </p:grpSpPr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9F920C7F-1741-DDA3-0BE2-C0BD95CBB501}"/>
                </a:ext>
              </a:extLst>
            </p:cNvPr>
            <p:cNvSpPr txBox="1"/>
            <p:nvPr/>
          </p:nvSpPr>
          <p:spPr>
            <a:xfrm>
              <a:off x="-5233292" y="6016113"/>
              <a:ext cx="66834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/>
                <a:t>運動感覚</a:t>
              </a:r>
              <a:r>
                <a:rPr kumimoji="1" lang="en-US" altLang="ja-JP" sz="1400" b="1" dirty="0"/>
                <a:t>/</a:t>
              </a:r>
              <a:r>
                <a:rPr kumimoji="1" lang="ja-JP" altLang="en-US" sz="1400" b="1" dirty="0"/>
                <a:t>人間関係・社会性</a:t>
              </a: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74BBD81E-FCDF-CA2B-A4AE-192F7953721B}"/>
                </a:ext>
              </a:extLst>
            </p:cNvPr>
            <p:cNvSpPr/>
            <p:nvPr/>
          </p:nvSpPr>
          <p:spPr>
            <a:xfrm>
              <a:off x="-5215316" y="5970493"/>
              <a:ext cx="4906767" cy="338554"/>
            </a:xfrm>
            <a:prstGeom prst="rect">
              <a:avLst/>
            </a:prstGeom>
            <a:noFill/>
            <a:ln w="28575">
              <a:solidFill>
                <a:srgbClr val="2EF28B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64BADD8-C17F-E943-BA23-5B8D3EA11F30}"/>
              </a:ext>
            </a:extLst>
          </p:cNvPr>
          <p:cNvSpPr txBox="1"/>
          <p:nvPr/>
        </p:nvSpPr>
        <p:spPr>
          <a:xfrm>
            <a:off x="174225" y="4434184"/>
            <a:ext cx="467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★体操ダンス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95C30A8-B6B5-2181-1AFE-98F858D11990}"/>
              </a:ext>
            </a:extLst>
          </p:cNvPr>
          <p:cNvSpPr txBox="1"/>
          <p:nvPr/>
        </p:nvSpPr>
        <p:spPr>
          <a:xfrm>
            <a:off x="188354" y="5640198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★紙芝居</a:t>
            </a:r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4C01AB14-9264-EAD2-2A3C-2E27CABF404E}"/>
              </a:ext>
            </a:extLst>
          </p:cNvPr>
          <p:cNvGrpSpPr/>
          <p:nvPr/>
        </p:nvGrpSpPr>
        <p:grpSpPr>
          <a:xfrm>
            <a:off x="1330640" y="5653186"/>
            <a:ext cx="5472256" cy="380611"/>
            <a:chOff x="68357" y="5748923"/>
            <a:chExt cx="6729707" cy="345688"/>
          </a:xfrm>
        </p:grpSpPr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BDD700BC-F104-4F6D-0B45-E7E08EBAF9E7}"/>
                </a:ext>
              </a:extLst>
            </p:cNvPr>
            <p:cNvSpPr txBox="1"/>
            <p:nvPr/>
          </p:nvSpPr>
          <p:spPr>
            <a:xfrm>
              <a:off x="114576" y="5786834"/>
              <a:ext cx="66834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/>
                <a:t>人間関係・社会性</a:t>
              </a:r>
              <a:r>
                <a:rPr kumimoji="1" lang="en-US" altLang="ja-JP" sz="1400" b="1" dirty="0"/>
                <a:t>/</a:t>
              </a:r>
              <a:r>
                <a:rPr kumimoji="1" lang="ja-JP" altLang="en-US" sz="1400" b="1" dirty="0"/>
                <a:t>言語・コミュニケーション</a:t>
              </a:r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D84DDA62-9470-7C44-0C05-EAEA9EBB2432}"/>
                </a:ext>
              </a:extLst>
            </p:cNvPr>
            <p:cNvSpPr/>
            <p:nvPr/>
          </p:nvSpPr>
          <p:spPr>
            <a:xfrm>
              <a:off x="68357" y="5748923"/>
              <a:ext cx="4906766" cy="338554"/>
            </a:xfrm>
            <a:prstGeom prst="rect">
              <a:avLst/>
            </a:prstGeom>
            <a:noFill/>
            <a:ln w="28575">
              <a:solidFill>
                <a:srgbClr val="2EF28B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124DB788-21B9-8CE1-B1BB-40AE4FAE1F5E}"/>
              </a:ext>
            </a:extLst>
          </p:cNvPr>
          <p:cNvGrpSpPr/>
          <p:nvPr/>
        </p:nvGrpSpPr>
        <p:grpSpPr>
          <a:xfrm>
            <a:off x="1787123" y="4397829"/>
            <a:ext cx="4367487" cy="369333"/>
            <a:chOff x="-6537375" y="6188604"/>
            <a:chExt cx="6683487" cy="338554"/>
          </a:xfrm>
        </p:grpSpPr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D0D7BF9B-FBFA-7681-0EC6-F90E21955264}"/>
                </a:ext>
              </a:extLst>
            </p:cNvPr>
            <p:cNvSpPr txBox="1"/>
            <p:nvPr/>
          </p:nvSpPr>
          <p:spPr>
            <a:xfrm>
              <a:off x="-6537375" y="6217075"/>
              <a:ext cx="6683487" cy="2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/>
                <a:t>運動感覚</a:t>
              </a:r>
              <a:r>
                <a:rPr kumimoji="1" lang="en-US" altLang="ja-JP" sz="1400" b="1" dirty="0"/>
                <a:t>/</a:t>
              </a:r>
              <a:r>
                <a:rPr kumimoji="1" lang="ja-JP" altLang="en-US" sz="1400" b="1" dirty="0"/>
                <a:t>言語・コミュニケーション</a:t>
              </a: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9EBB3542-B952-7252-4A12-56232FC8645F}"/>
                </a:ext>
              </a:extLst>
            </p:cNvPr>
            <p:cNvSpPr/>
            <p:nvPr/>
          </p:nvSpPr>
          <p:spPr>
            <a:xfrm>
              <a:off x="-6528945" y="6188604"/>
              <a:ext cx="4906766" cy="338554"/>
            </a:xfrm>
            <a:prstGeom prst="rect">
              <a:avLst/>
            </a:prstGeom>
            <a:noFill/>
            <a:ln w="28575">
              <a:solidFill>
                <a:srgbClr val="2EF28B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B1876FED-6D62-8CD1-F10D-A2171FF7975F}"/>
              </a:ext>
            </a:extLst>
          </p:cNvPr>
          <p:cNvSpPr txBox="1"/>
          <p:nvPr/>
        </p:nvSpPr>
        <p:spPr>
          <a:xfrm>
            <a:off x="6092690" y="3948091"/>
            <a:ext cx="5863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４月から放課後等デイサービスにも新しい仲間が増えます！学校ではクラス替えもありますね。新しい出会いが増えるこの季節・・・仲間になるためには、どのように行動したら良いのか？考えていきましょう。</a:t>
            </a:r>
            <a:endParaRPr kumimoji="1" lang="en-US" altLang="ja-JP" sz="1600" b="1" dirty="0"/>
          </a:p>
          <a:p>
            <a:endParaRPr kumimoji="1" lang="ja-JP" altLang="en-US" sz="1600" b="1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8A190DE-B59A-4729-AF55-3595B234056B}"/>
              </a:ext>
            </a:extLst>
          </p:cNvPr>
          <p:cNvSpPr txBox="1"/>
          <p:nvPr/>
        </p:nvSpPr>
        <p:spPr>
          <a:xfrm>
            <a:off x="472198" y="6146914"/>
            <a:ext cx="5434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読み方によって</a:t>
            </a:r>
            <a:r>
              <a:rPr kumimoji="1" lang="en-US" altLang="ja-JP" sz="1600" b="1" dirty="0"/>
              <a:t>1</a:t>
            </a:r>
            <a:r>
              <a:rPr kumimoji="1" lang="ja-JP" altLang="en-US" sz="1600" b="1" dirty="0"/>
              <a:t>～</a:t>
            </a:r>
            <a:r>
              <a:rPr kumimoji="1" lang="en-US" altLang="ja-JP" sz="1600" b="1" dirty="0"/>
              <a:t>3</a:t>
            </a:r>
            <a:r>
              <a:rPr kumimoji="1" lang="ja-JP" altLang="en-US" sz="1600" b="1" dirty="0"/>
              <a:t>ポイントゲットできます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先生のお手本を真似して読んでみましょう。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95EA3384-641A-58E2-4E17-42A0A6CA5B9E}"/>
              </a:ext>
            </a:extLst>
          </p:cNvPr>
          <p:cNvSpPr txBox="1"/>
          <p:nvPr/>
        </p:nvSpPr>
        <p:spPr>
          <a:xfrm>
            <a:off x="36953" y="4883096"/>
            <a:ext cx="6461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準備運動とリクエスト曲で体を動かしていきます♪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ブログでその様子をお伝えしていますので、是非ご覧ください！</a:t>
            </a:r>
            <a:endParaRPr kumimoji="1" lang="en-US" altLang="ja-JP" sz="1600" b="1" dirty="0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B572EF5-F53C-72DD-4A7B-75A7A5AFF7DA}"/>
              </a:ext>
            </a:extLst>
          </p:cNvPr>
          <p:cNvSpPr txBox="1"/>
          <p:nvPr/>
        </p:nvSpPr>
        <p:spPr>
          <a:xfrm>
            <a:off x="6137247" y="671754"/>
            <a:ext cx="37152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ホワイトボードを的に、当たった矢の数を競います！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使い方のマナーやルールを守りながら、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みんなで楽しんでいきます。</a:t>
            </a:r>
            <a:endParaRPr kumimoji="1" lang="en-US" altLang="ja-JP" sz="1600" b="1" dirty="0"/>
          </a:p>
          <a:p>
            <a:endParaRPr kumimoji="1" lang="en-US" altLang="ja-JP" sz="16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14FE67-8904-0731-21DC-9A0705D3F1C1}"/>
              </a:ext>
            </a:extLst>
          </p:cNvPr>
          <p:cNvSpPr txBox="1"/>
          <p:nvPr/>
        </p:nvSpPr>
        <p:spPr>
          <a:xfrm>
            <a:off x="1521853" y="3180999"/>
            <a:ext cx="5434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認知・行動</a:t>
            </a:r>
            <a:r>
              <a:rPr kumimoji="1" lang="en-US" altLang="ja-JP" sz="1400" b="1" dirty="0"/>
              <a:t>/</a:t>
            </a:r>
            <a:r>
              <a:rPr kumimoji="1" lang="ja-JP" altLang="en-US" sz="1400" b="1" dirty="0"/>
              <a:t>言語・コミュニケーション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039FE68-206C-6D15-A058-13E116EB2C7A}"/>
              </a:ext>
            </a:extLst>
          </p:cNvPr>
          <p:cNvSpPr/>
          <p:nvPr/>
        </p:nvSpPr>
        <p:spPr>
          <a:xfrm>
            <a:off x="1505591" y="3115413"/>
            <a:ext cx="3367885" cy="410271"/>
          </a:xfrm>
          <a:prstGeom prst="rect">
            <a:avLst/>
          </a:prstGeom>
          <a:noFill/>
          <a:ln w="28575">
            <a:solidFill>
              <a:srgbClr val="2EF28B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46782F9-409B-06C2-3EB7-EEA75B2CF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941" y="79977"/>
            <a:ext cx="1864232" cy="139817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5B63101-149B-3D15-F8B2-343646E6E5E6}"/>
              </a:ext>
            </a:extLst>
          </p:cNvPr>
          <p:cNvSpPr txBox="1"/>
          <p:nvPr/>
        </p:nvSpPr>
        <p:spPr>
          <a:xfrm>
            <a:off x="1692446" y="195056"/>
            <a:ext cx="5210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C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こーじーくらぶ　活動予定表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0A8C116-3F9D-9F8F-35B1-41AEA6BF5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2980" y="1271967"/>
            <a:ext cx="2384404" cy="177444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3255E519-920A-010B-7C7D-B8F54065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465807" y="3899304"/>
            <a:ext cx="513525" cy="438887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584FAF3D-B0B9-97FC-219A-7DD23E23C9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63045" y="1233926"/>
            <a:ext cx="2384404" cy="177444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76740355-0F51-842D-5DC8-16C6977C46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991977" y="2792472"/>
            <a:ext cx="1108862" cy="832258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2CEB50DB-4B49-7AA4-6BE5-D9AAB8A231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381" y="714643"/>
            <a:ext cx="1575169" cy="1995122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94334C39-81A6-EBD6-F5A8-B7AA5F096585}"/>
              </a:ext>
            </a:extLst>
          </p:cNvPr>
          <p:cNvSpPr/>
          <p:nvPr/>
        </p:nvSpPr>
        <p:spPr>
          <a:xfrm>
            <a:off x="9944459" y="637568"/>
            <a:ext cx="1815011" cy="2180535"/>
          </a:xfrm>
          <a:prstGeom prst="rect">
            <a:avLst/>
          </a:prstGeom>
          <a:noFill/>
          <a:ln w="38100">
            <a:solidFill>
              <a:srgbClr val="2AF6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FF296358-AA3C-D264-3805-DA053FE0EC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8543674" y="1466120"/>
            <a:ext cx="1398620" cy="1398620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997E8DCE-7552-F596-7FF8-5C8004D5497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6760898" y="1518145"/>
            <a:ext cx="1662854" cy="1662854"/>
          </a:xfrm>
          <a:prstGeom prst="rect">
            <a:avLst/>
          </a:prstGeom>
        </p:spPr>
      </p:pic>
      <p:sp>
        <p:nvSpPr>
          <p:cNvPr id="42" name="二等辺三角形 41">
            <a:extLst>
              <a:ext uri="{FF2B5EF4-FFF2-40B4-BE49-F238E27FC236}">
                <a16:creationId xmlns:a16="http://schemas.microsoft.com/office/drawing/2014/main" id="{202AC14A-B803-B169-C0E9-7F9290570FD4}"/>
              </a:ext>
            </a:extLst>
          </p:cNvPr>
          <p:cNvSpPr/>
          <p:nvPr/>
        </p:nvSpPr>
        <p:spPr>
          <a:xfrm rot="5400000">
            <a:off x="6628995" y="1978987"/>
            <a:ext cx="215412" cy="343702"/>
          </a:xfrm>
          <a:prstGeom prst="triangle">
            <a:avLst/>
          </a:prstGeom>
          <a:solidFill>
            <a:srgbClr val="FDFD0B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二等辺三角形 47">
            <a:extLst>
              <a:ext uri="{FF2B5EF4-FFF2-40B4-BE49-F238E27FC236}">
                <a16:creationId xmlns:a16="http://schemas.microsoft.com/office/drawing/2014/main" id="{854E35F2-96C3-B718-E780-07A221627FEC}"/>
              </a:ext>
            </a:extLst>
          </p:cNvPr>
          <p:cNvSpPr/>
          <p:nvPr/>
        </p:nvSpPr>
        <p:spPr>
          <a:xfrm rot="3342313">
            <a:off x="6712599" y="2281530"/>
            <a:ext cx="215412" cy="343702"/>
          </a:xfrm>
          <a:prstGeom prst="triangle">
            <a:avLst/>
          </a:prstGeom>
          <a:solidFill>
            <a:srgbClr val="FDFD0B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二等辺三角形 48">
            <a:extLst>
              <a:ext uri="{FF2B5EF4-FFF2-40B4-BE49-F238E27FC236}">
                <a16:creationId xmlns:a16="http://schemas.microsoft.com/office/drawing/2014/main" id="{6BD7672B-D7C4-36D4-B6BF-0F8954CE5151}"/>
              </a:ext>
            </a:extLst>
          </p:cNvPr>
          <p:cNvSpPr/>
          <p:nvPr/>
        </p:nvSpPr>
        <p:spPr>
          <a:xfrm rot="7971929">
            <a:off x="6732499" y="1749678"/>
            <a:ext cx="215412" cy="343702"/>
          </a:xfrm>
          <a:prstGeom prst="triangle">
            <a:avLst/>
          </a:prstGeom>
          <a:solidFill>
            <a:srgbClr val="FDFD0B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吹き出し: 円形 49">
            <a:extLst>
              <a:ext uri="{FF2B5EF4-FFF2-40B4-BE49-F238E27FC236}">
                <a16:creationId xmlns:a16="http://schemas.microsoft.com/office/drawing/2014/main" id="{FB961F8C-9947-CEB5-E991-78898DB9ED75}"/>
              </a:ext>
            </a:extLst>
          </p:cNvPr>
          <p:cNvSpPr/>
          <p:nvPr/>
        </p:nvSpPr>
        <p:spPr>
          <a:xfrm>
            <a:off x="4991977" y="2624002"/>
            <a:ext cx="1145270" cy="1138773"/>
          </a:xfrm>
          <a:prstGeom prst="wedgeEllipseCallout">
            <a:avLst>
              <a:gd name="adj1" fmla="val -55379"/>
              <a:gd name="adj2" fmla="val 37407"/>
            </a:avLst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88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330</TotalTime>
  <Words>504</Words>
  <Application>Microsoft Office PowerPoint</Application>
  <PresentationFormat>ワイド画面</PresentationFormat>
  <Paragraphs>61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HGS創英角ﾎﾟｯﾌﾟ体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yuk okd</dc:creator>
  <cp:lastModifiedBy>こーじーくらぶ</cp:lastModifiedBy>
  <cp:revision>20</cp:revision>
  <dcterms:created xsi:type="dcterms:W3CDTF">2024-12-25T22:08:54Z</dcterms:created>
  <dcterms:modified xsi:type="dcterms:W3CDTF">2025-02-25T00:20:23Z</dcterms:modified>
</cp:coreProperties>
</file>